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Nunito"/>
      <p:regular r:id="rId11"/>
      <p:bold r:id="rId12"/>
      <p:italic r:id="rId13"/>
      <p:boldItalic r:id="rId14"/>
    </p:embeddedFont>
    <p:embeddedFont>
      <p:font typeface="Constantia"/>
      <p:regular r:id="rId15"/>
      <p:bold r:id="rId16"/>
      <p:italic r:id="rId17"/>
      <p:boldItalic r:id="rId18"/>
    </p:embeddedFont>
    <p:embeddedFont>
      <p:font typeface="Maven Pro"/>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avenPro-bold.fntdata"/><Relationship Id="rId11" Type="http://schemas.openxmlformats.org/officeDocument/2006/relationships/font" Target="fonts/Nunito-regular.fntdata"/><Relationship Id="rId10" Type="http://schemas.openxmlformats.org/officeDocument/2006/relationships/slide" Target="slides/slide5.xml"/><Relationship Id="rId13" Type="http://schemas.openxmlformats.org/officeDocument/2006/relationships/font" Target="fonts/Nunito-italic.fntdata"/><Relationship Id="rId12" Type="http://schemas.openxmlformats.org/officeDocument/2006/relationships/font" Target="fonts/Nuni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onstantia-regular.fntdata"/><Relationship Id="rId14" Type="http://schemas.openxmlformats.org/officeDocument/2006/relationships/font" Target="fonts/Nunito-boldItalic.fntdata"/><Relationship Id="rId17" Type="http://schemas.openxmlformats.org/officeDocument/2006/relationships/font" Target="fonts/Constantia-italic.fntdata"/><Relationship Id="rId16" Type="http://schemas.openxmlformats.org/officeDocument/2006/relationships/font" Target="fonts/Constantia-bold.fntdata"/><Relationship Id="rId5" Type="http://schemas.openxmlformats.org/officeDocument/2006/relationships/notesMaster" Target="notesMasters/notesMaster1.xml"/><Relationship Id="rId19" Type="http://schemas.openxmlformats.org/officeDocument/2006/relationships/font" Target="fonts/MavenPro-regular.fntdata"/><Relationship Id="rId6" Type="http://schemas.openxmlformats.org/officeDocument/2006/relationships/slide" Target="slides/slide1.xml"/><Relationship Id="rId18" Type="http://schemas.openxmlformats.org/officeDocument/2006/relationships/font" Target="fonts/Constanti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4c5ba68f3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4c5ba68f3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4c5ba68f3a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4c5ba68f3a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89d16dbb0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89d16dbb0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89aa7269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89aa7269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Plan</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Work and other Requirements</a:t>
            </a:r>
            <a:endParaRPr/>
          </a:p>
        </p:txBody>
      </p:sp>
      <p:sp>
        <p:nvSpPr>
          <p:cNvPr id="284" name="Google Shape;284;p14"/>
          <p:cNvSpPr txBox="1"/>
          <p:nvPr>
            <p:ph idx="1" type="body"/>
          </p:nvPr>
        </p:nvSpPr>
        <p:spPr>
          <a:xfrm>
            <a:off x="1303800" y="1597875"/>
            <a:ext cx="7030500" cy="2541600"/>
          </a:xfrm>
          <a:prstGeom prst="rect">
            <a:avLst/>
          </a:prstGeom>
        </p:spPr>
        <p:txBody>
          <a:bodyPr anchorCtr="0" anchor="t" bIns="91425" lIns="91425" spcFirstLastPara="1" rIns="91425" wrap="square" tIns="91425">
            <a:noAutofit/>
          </a:bodyPr>
          <a:lstStyle/>
          <a:p>
            <a:pPr indent="0" lvl="0" marL="0" rtl="0" algn="l">
              <a:lnSpc>
                <a:spcPct val="100000"/>
              </a:lnSpc>
              <a:spcBef>
                <a:spcPts val="500"/>
              </a:spcBef>
              <a:spcAft>
                <a:spcPts val="0"/>
              </a:spcAft>
              <a:buNone/>
            </a:pPr>
            <a:r>
              <a:rPr lang="en" sz="1200">
                <a:solidFill>
                  <a:srgbClr val="000000"/>
                </a:solidFill>
                <a:latin typeface="Maven Pro"/>
                <a:ea typeface="Maven Pro"/>
                <a:cs typeface="Maven Pro"/>
                <a:sym typeface="Maven Pro"/>
              </a:rPr>
              <a:t>This project's largest task by some margin is found in the research, both for creating our simulator and for identifying promising compounds to simulate. We estimate that during the research period, we will be spending roughly 150 hours this semester, including the time already spent this semester. </a:t>
            </a:r>
            <a:endParaRPr sz="1200">
              <a:solidFill>
                <a:srgbClr val="000000"/>
              </a:solidFill>
              <a:latin typeface="Maven Pro"/>
              <a:ea typeface="Maven Pro"/>
              <a:cs typeface="Maven Pro"/>
              <a:sym typeface="Maven Pro"/>
            </a:endParaRPr>
          </a:p>
          <a:p>
            <a:pPr indent="0" lvl="0" marL="0" rtl="0" algn="l">
              <a:lnSpc>
                <a:spcPct val="100000"/>
              </a:lnSpc>
              <a:spcBef>
                <a:spcPts val="500"/>
              </a:spcBef>
              <a:spcAft>
                <a:spcPts val="0"/>
              </a:spcAft>
              <a:buNone/>
            </a:pPr>
            <a:r>
              <a:rPr lang="en" sz="1200">
                <a:solidFill>
                  <a:srgbClr val="000000"/>
                </a:solidFill>
                <a:latin typeface="Maven Pro"/>
                <a:ea typeface="Maven Pro"/>
                <a:cs typeface="Maven Pro"/>
                <a:sym typeface="Maven Pro"/>
              </a:rPr>
              <a:t>Creating a simulator should take about 15 hours, once all the information required has been required.</a:t>
            </a:r>
            <a:endParaRPr sz="1200">
              <a:solidFill>
                <a:srgbClr val="000000"/>
              </a:solidFill>
              <a:latin typeface="Maven Pro"/>
              <a:ea typeface="Maven Pro"/>
              <a:cs typeface="Maven Pro"/>
              <a:sym typeface="Maven Pro"/>
            </a:endParaRPr>
          </a:p>
          <a:p>
            <a:pPr indent="0" lvl="0" marL="0" rtl="0" algn="l">
              <a:lnSpc>
                <a:spcPct val="100000"/>
              </a:lnSpc>
              <a:spcBef>
                <a:spcPts val="500"/>
              </a:spcBef>
              <a:spcAft>
                <a:spcPts val="0"/>
              </a:spcAft>
              <a:buNone/>
            </a:pPr>
            <a:r>
              <a:rPr lang="en" sz="1200">
                <a:solidFill>
                  <a:srgbClr val="000000"/>
                </a:solidFill>
                <a:latin typeface="Maven Pro"/>
                <a:ea typeface="Maven Pro"/>
                <a:cs typeface="Maven Pro"/>
                <a:sym typeface="Maven Pro"/>
              </a:rPr>
              <a:t>This semester no simulations will take place, although actual simulation time once the simulator has been completed should be approximately 8 man hours.</a:t>
            </a:r>
            <a:endParaRPr sz="1200">
              <a:solidFill>
                <a:srgbClr val="000000"/>
              </a:solidFill>
              <a:latin typeface="Maven Pro"/>
              <a:ea typeface="Maven Pro"/>
              <a:cs typeface="Maven Pro"/>
              <a:sym typeface="Maven Pro"/>
            </a:endParaRPr>
          </a:p>
          <a:p>
            <a:pPr indent="0" lvl="0" marL="0" rtl="0" algn="l">
              <a:lnSpc>
                <a:spcPct val="100000"/>
              </a:lnSpc>
              <a:spcBef>
                <a:spcPts val="500"/>
              </a:spcBef>
              <a:spcAft>
                <a:spcPts val="0"/>
              </a:spcAft>
              <a:buNone/>
            </a:pPr>
            <a:r>
              <a:rPr lang="en" sz="1200">
                <a:solidFill>
                  <a:srgbClr val="000000"/>
                </a:solidFill>
                <a:latin typeface="Maven Pro"/>
                <a:ea typeface="Maven Pro"/>
                <a:cs typeface="Maven Pro"/>
                <a:sym typeface="Maven Pro"/>
              </a:rPr>
              <a:t>Meetings are expected to take another 30 hours total this semester, although some less formal meetings may be classified in research.</a:t>
            </a:r>
            <a:endParaRPr sz="1200">
              <a:solidFill>
                <a:srgbClr val="000000"/>
              </a:solidFill>
              <a:latin typeface="Maven Pro"/>
              <a:ea typeface="Maven Pro"/>
              <a:cs typeface="Maven Pro"/>
              <a:sym typeface="Maven Pro"/>
            </a:endParaRPr>
          </a:p>
          <a:p>
            <a:pPr indent="0" lvl="0" marL="0" rtl="0" algn="l">
              <a:lnSpc>
                <a:spcPct val="110000"/>
              </a:lnSpc>
              <a:spcBef>
                <a:spcPts val="600"/>
              </a:spcBef>
              <a:spcAft>
                <a:spcPts val="1000"/>
              </a:spcAft>
              <a:buNone/>
            </a:pPr>
            <a:r>
              <a:rPr lang="en" sz="1200">
                <a:solidFill>
                  <a:srgbClr val="000000"/>
                </a:solidFill>
                <a:latin typeface="Maven Pro"/>
                <a:ea typeface="Maven Pro"/>
                <a:cs typeface="Maven Pro"/>
                <a:sym typeface="Maven Pro"/>
              </a:rPr>
              <a:t>This projects output will be simulated compounds and a simulator, and so the only other resources required are computers and information on compounds, which fortunately can be found online.</a:t>
            </a:r>
            <a:endParaRPr sz="1200">
              <a:solidFill>
                <a:srgbClr val="000000"/>
              </a:solidFill>
              <a:latin typeface="Maven Pro"/>
              <a:ea typeface="Maven Pro"/>
              <a:cs typeface="Maven Pro"/>
              <a:sym typeface="Maven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Task decomposition/Timetable</a:t>
            </a:r>
            <a:endParaRPr/>
          </a:p>
        </p:txBody>
      </p:sp>
      <p:sp>
        <p:nvSpPr>
          <p:cNvPr id="290" name="Google Shape;290;p15"/>
          <p:cNvSpPr txBox="1"/>
          <p:nvPr>
            <p:ph idx="1" type="body"/>
          </p:nvPr>
        </p:nvSpPr>
        <p:spPr>
          <a:xfrm>
            <a:off x="630075" y="1597875"/>
            <a:ext cx="4088400" cy="2541600"/>
          </a:xfrm>
          <a:prstGeom prst="rect">
            <a:avLst/>
          </a:prstGeom>
        </p:spPr>
        <p:txBody>
          <a:bodyPr anchorCtr="0" anchor="t" bIns="91425" lIns="91425" spcFirstLastPara="1" rIns="91425" wrap="square" tIns="91425">
            <a:noAutofit/>
          </a:bodyPr>
          <a:lstStyle/>
          <a:p>
            <a:pPr indent="0" lvl="0" marL="0" rtl="0" algn="l">
              <a:lnSpc>
                <a:spcPct val="110000"/>
              </a:lnSpc>
              <a:spcBef>
                <a:spcPts val="600"/>
              </a:spcBef>
              <a:spcAft>
                <a:spcPts val="0"/>
              </a:spcAft>
              <a:buNone/>
            </a:pPr>
            <a:r>
              <a:rPr lang="en" sz="1200">
                <a:solidFill>
                  <a:srgbClr val="000000"/>
                </a:solidFill>
                <a:latin typeface="Maven Pro"/>
                <a:ea typeface="Maven Pro"/>
                <a:cs typeface="Maven Pro"/>
                <a:sym typeface="Maven Pro"/>
              </a:rPr>
              <a:t>Tasks:</a:t>
            </a:r>
            <a:endParaRPr sz="1200">
              <a:solidFill>
                <a:srgbClr val="000000"/>
              </a:solidFill>
              <a:latin typeface="Maven Pro"/>
              <a:ea typeface="Maven Pro"/>
              <a:cs typeface="Maven Pro"/>
              <a:sym typeface="Maven Pro"/>
            </a:endParaRPr>
          </a:p>
          <a:p>
            <a:pPr indent="0" lvl="0" marL="0" rtl="0" algn="l">
              <a:lnSpc>
                <a:spcPct val="110000"/>
              </a:lnSpc>
              <a:spcBef>
                <a:spcPts val="1000"/>
              </a:spcBef>
              <a:spcAft>
                <a:spcPts val="0"/>
              </a:spcAft>
              <a:buNone/>
            </a:pPr>
            <a:r>
              <a:rPr lang="en" sz="1200">
                <a:solidFill>
                  <a:srgbClr val="000000"/>
                </a:solidFill>
                <a:latin typeface="Maven Pro"/>
                <a:ea typeface="Maven Pro"/>
                <a:cs typeface="Maven Pro"/>
                <a:sym typeface="Maven Pro"/>
              </a:rPr>
              <a:t>Research: both for </a:t>
            </a:r>
            <a:r>
              <a:rPr lang="en" sz="1200">
                <a:solidFill>
                  <a:srgbClr val="000000"/>
                </a:solidFill>
                <a:latin typeface="Maven Pro"/>
                <a:ea typeface="Maven Pro"/>
                <a:cs typeface="Maven Pro"/>
                <a:sym typeface="Maven Pro"/>
              </a:rPr>
              <a:t>compounds</a:t>
            </a:r>
            <a:r>
              <a:rPr lang="en" sz="1200">
                <a:solidFill>
                  <a:srgbClr val="000000"/>
                </a:solidFill>
                <a:latin typeface="Maven Pro"/>
                <a:ea typeface="Maven Pro"/>
                <a:cs typeface="Maven Pro"/>
                <a:sym typeface="Maven Pro"/>
              </a:rPr>
              <a:t> and to create a simulator </a:t>
            </a:r>
            <a:endParaRPr sz="1200">
              <a:solidFill>
                <a:srgbClr val="000000"/>
              </a:solidFill>
              <a:latin typeface="Maven Pro"/>
              <a:ea typeface="Maven Pro"/>
              <a:cs typeface="Maven Pro"/>
              <a:sym typeface="Maven Pro"/>
            </a:endParaRPr>
          </a:p>
          <a:p>
            <a:pPr indent="0" lvl="0" marL="0" rtl="0" algn="l">
              <a:lnSpc>
                <a:spcPct val="110000"/>
              </a:lnSpc>
              <a:spcBef>
                <a:spcPts val="1000"/>
              </a:spcBef>
              <a:spcAft>
                <a:spcPts val="0"/>
              </a:spcAft>
              <a:buNone/>
            </a:pPr>
            <a:r>
              <a:rPr lang="en" sz="1200">
                <a:solidFill>
                  <a:srgbClr val="000000"/>
                </a:solidFill>
                <a:latin typeface="Maven Pro"/>
                <a:ea typeface="Maven Pro"/>
                <a:cs typeface="Maven Pro"/>
                <a:sym typeface="Maven Pro"/>
              </a:rPr>
              <a:t>Develop simulator</a:t>
            </a:r>
            <a:endParaRPr sz="1200">
              <a:solidFill>
                <a:srgbClr val="000000"/>
              </a:solidFill>
              <a:latin typeface="Maven Pro"/>
              <a:ea typeface="Maven Pro"/>
              <a:cs typeface="Maven Pro"/>
              <a:sym typeface="Maven Pro"/>
            </a:endParaRPr>
          </a:p>
          <a:p>
            <a:pPr indent="0" lvl="0" marL="0" rtl="0" algn="l">
              <a:lnSpc>
                <a:spcPct val="110000"/>
              </a:lnSpc>
              <a:spcBef>
                <a:spcPts val="1000"/>
              </a:spcBef>
              <a:spcAft>
                <a:spcPts val="0"/>
              </a:spcAft>
              <a:buNone/>
            </a:pPr>
            <a:r>
              <a:rPr lang="en" sz="1200">
                <a:solidFill>
                  <a:srgbClr val="000000"/>
                </a:solidFill>
                <a:latin typeface="Maven Pro"/>
                <a:ea typeface="Maven Pro"/>
                <a:cs typeface="Maven Pro"/>
                <a:sym typeface="Maven Pro"/>
              </a:rPr>
              <a:t>Simulate various compounds</a:t>
            </a:r>
            <a:endParaRPr sz="1200">
              <a:solidFill>
                <a:srgbClr val="000000"/>
              </a:solidFill>
              <a:latin typeface="Maven Pro"/>
              <a:ea typeface="Maven Pro"/>
              <a:cs typeface="Maven Pro"/>
              <a:sym typeface="Maven Pro"/>
            </a:endParaRPr>
          </a:p>
          <a:p>
            <a:pPr indent="0" lvl="0" marL="0" rtl="0" algn="l">
              <a:lnSpc>
                <a:spcPct val="110000"/>
              </a:lnSpc>
              <a:spcBef>
                <a:spcPts val="1000"/>
              </a:spcBef>
              <a:spcAft>
                <a:spcPts val="1000"/>
              </a:spcAft>
              <a:buNone/>
            </a:pPr>
            <a:r>
              <a:rPr lang="en" sz="1200">
                <a:solidFill>
                  <a:srgbClr val="000000"/>
                </a:solidFill>
                <a:latin typeface="Maven Pro"/>
                <a:ea typeface="Maven Pro"/>
                <a:cs typeface="Maven Pro"/>
                <a:sym typeface="Maven Pro"/>
              </a:rPr>
              <a:t>Possibly publish findings</a:t>
            </a:r>
            <a:endParaRPr sz="1200">
              <a:solidFill>
                <a:srgbClr val="000000"/>
              </a:solidFill>
              <a:latin typeface="Maven Pro"/>
              <a:ea typeface="Maven Pro"/>
              <a:cs typeface="Maven Pro"/>
              <a:sym typeface="Maven Pro"/>
            </a:endParaRPr>
          </a:p>
        </p:txBody>
      </p:sp>
      <p:pic>
        <p:nvPicPr>
          <p:cNvPr id="291" name="Google Shape;291;p15"/>
          <p:cNvPicPr preferRelativeResize="0"/>
          <p:nvPr/>
        </p:nvPicPr>
        <p:blipFill>
          <a:blip r:embed="rId3">
            <a:alphaModFix/>
          </a:blip>
          <a:stretch>
            <a:fillRect/>
          </a:stretch>
        </p:blipFill>
        <p:spPr>
          <a:xfrm>
            <a:off x="5224596" y="1479846"/>
            <a:ext cx="3737600" cy="3122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Project Management Style</a:t>
            </a:r>
            <a:endParaRPr/>
          </a:p>
        </p:txBody>
      </p:sp>
      <p:sp>
        <p:nvSpPr>
          <p:cNvPr id="297" name="Google Shape;297;p16"/>
          <p:cNvSpPr txBox="1"/>
          <p:nvPr>
            <p:ph idx="1" type="body"/>
          </p:nvPr>
        </p:nvSpPr>
        <p:spPr>
          <a:xfrm>
            <a:off x="1056750" y="1679200"/>
            <a:ext cx="7030500" cy="2541600"/>
          </a:xfrm>
          <a:prstGeom prst="rect">
            <a:avLst/>
          </a:prstGeom>
        </p:spPr>
        <p:txBody>
          <a:bodyPr anchorCtr="0" anchor="t" bIns="91425" lIns="91425" spcFirstLastPara="1" rIns="91425" wrap="square" tIns="91425">
            <a:noAutofit/>
          </a:bodyPr>
          <a:lstStyle/>
          <a:p>
            <a:pPr indent="0" lvl="0" marL="0" rtl="0" algn="l">
              <a:lnSpc>
                <a:spcPct val="140000"/>
              </a:lnSpc>
              <a:spcBef>
                <a:spcPts val="0"/>
              </a:spcBef>
              <a:spcAft>
                <a:spcPts val="0"/>
              </a:spcAft>
              <a:buSzPts val="770"/>
              <a:buNone/>
            </a:pPr>
            <a:r>
              <a:rPr lang="en" sz="1210"/>
              <a:t>For our project, we will be adapting with the “waterfall” methodology. This is due to our project being able to be broken down into distinct phases of completion:</a:t>
            </a:r>
            <a:endParaRPr sz="1210"/>
          </a:p>
          <a:p>
            <a:pPr indent="-305435" lvl="0" marL="457200" rtl="0" algn="l">
              <a:lnSpc>
                <a:spcPct val="140000"/>
              </a:lnSpc>
              <a:spcBef>
                <a:spcPts val="1200"/>
              </a:spcBef>
              <a:spcAft>
                <a:spcPts val="0"/>
              </a:spcAft>
              <a:buSzPts val="1210"/>
              <a:buAutoNum type="arabicPeriod"/>
            </a:pPr>
            <a:r>
              <a:rPr lang="en" sz="1210"/>
              <a:t>Research and gather information</a:t>
            </a:r>
            <a:endParaRPr sz="1210"/>
          </a:p>
          <a:p>
            <a:pPr indent="-305435" lvl="0" marL="457200" rtl="0" algn="l">
              <a:lnSpc>
                <a:spcPct val="140000"/>
              </a:lnSpc>
              <a:spcBef>
                <a:spcPts val="0"/>
              </a:spcBef>
              <a:spcAft>
                <a:spcPts val="0"/>
              </a:spcAft>
              <a:buSzPts val="1210"/>
              <a:buAutoNum type="arabicPeriod"/>
            </a:pPr>
            <a:r>
              <a:rPr lang="en" sz="1210"/>
              <a:t>Develop a simulator to test for coherence time</a:t>
            </a:r>
            <a:endParaRPr sz="1210"/>
          </a:p>
          <a:p>
            <a:pPr indent="-305435" lvl="0" marL="457200" rtl="0" algn="l">
              <a:lnSpc>
                <a:spcPct val="140000"/>
              </a:lnSpc>
              <a:spcBef>
                <a:spcPts val="0"/>
              </a:spcBef>
              <a:spcAft>
                <a:spcPts val="0"/>
              </a:spcAft>
              <a:buSzPts val="1210"/>
              <a:buAutoNum type="arabicPeriod"/>
            </a:pPr>
            <a:r>
              <a:rPr lang="en" sz="1210"/>
              <a:t>Test different Rare Earth dopants that work with a suitable host material</a:t>
            </a:r>
            <a:endParaRPr sz="1210"/>
          </a:p>
          <a:p>
            <a:pPr indent="0" lvl="0" marL="0" rtl="0" algn="l">
              <a:lnSpc>
                <a:spcPct val="140000"/>
              </a:lnSpc>
              <a:spcBef>
                <a:spcPts val="1200"/>
              </a:spcBef>
              <a:spcAft>
                <a:spcPts val="0"/>
              </a:spcAft>
              <a:buSzPts val="770"/>
              <a:buNone/>
            </a:pPr>
            <a:r>
              <a:rPr lang="en" sz="1210"/>
              <a:t>Our main form of communication has been through Discord, and we have been keeping track of progress and pooling our information through a Google Drive.</a:t>
            </a:r>
            <a:endParaRPr sz="1210"/>
          </a:p>
          <a:p>
            <a:pPr indent="0" lvl="0" marL="457200" rtl="0" algn="l">
              <a:lnSpc>
                <a:spcPct val="140000"/>
              </a:lnSpc>
              <a:spcBef>
                <a:spcPts val="1200"/>
              </a:spcBef>
              <a:spcAft>
                <a:spcPts val="0"/>
              </a:spcAft>
              <a:buSzPts val="770"/>
              <a:buNone/>
            </a:pPr>
            <a:r>
              <a:t/>
            </a:r>
            <a:endParaRPr sz="1210"/>
          </a:p>
          <a:p>
            <a:pPr indent="0" lvl="0" marL="0" rtl="0" algn="l">
              <a:lnSpc>
                <a:spcPct val="140000"/>
              </a:lnSpc>
              <a:spcBef>
                <a:spcPts val="1200"/>
              </a:spcBef>
              <a:spcAft>
                <a:spcPts val="1200"/>
              </a:spcAft>
              <a:buSzPts val="770"/>
              <a:buNone/>
            </a:pPr>
            <a:r>
              <a:t/>
            </a:r>
            <a:endParaRPr sz="121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7"/>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Proposed Milestones, Metrics, and Evaluation Criteria</a:t>
            </a:r>
            <a:endParaRPr/>
          </a:p>
        </p:txBody>
      </p:sp>
      <p:sp>
        <p:nvSpPr>
          <p:cNvPr id="303" name="Google Shape;303;p17"/>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292100" lvl="0" marL="457200" rtl="0" algn="l">
              <a:lnSpc>
                <a:spcPct val="110000"/>
              </a:lnSpc>
              <a:spcBef>
                <a:spcPts val="6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The majority of this semester will be dedicated to learning/researching the quantum field and gaining a strong grasp of how the science works</a:t>
            </a:r>
            <a:endParaRPr b="1" sz="1000">
              <a:solidFill>
                <a:srgbClr val="595959"/>
              </a:solidFill>
              <a:latin typeface="Constantia"/>
              <a:ea typeface="Constantia"/>
              <a:cs typeface="Constantia"/>
              <a:sym typeface="Constantia"/>
            </a:endParaRPr>
          </a:p>
          <a:p>
            <a:pPr indent="-292100" lvl="0" marL="457200" rtl="0" algn="l">
              <a:lnSpc>
                <a:spcPct val="110000"/>
              </a:lnSpc>
              <a:spcBef>
                <a:spcPts val="6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Mission statement: Design a qubit with a coherence time of 1 second using a RE dopant and suitable host</a:t>
            </a:r>
            <a:endParaRPr b="1" sz="1000">
              <a:solidFill>
                <a:srgbClr val="595959"/>
              </a:solidFill>
              <a:latin typeface="Constantia"/>
              <a:ea typeface="Constantia"/>
              <a:cs typeface="Constantia"/>
              <a:sym typeface="Constantia"/>
            </a:endParaRPr>
          </a:p>
          <a:p>
            <a:pPr indent="-292100" lvl="1" marL="914400" rtl="0" algn="l">
              <a:lnSpc>
                <a:spcPct val="110000"/>
              </a:lnSpc>
              <a:spcBef>
                <a:spcPts val="10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Host material, Dopant material</a:t>
            </a:r>
            <a:endParaRPr b="1" sz="1000">
              <a:solidFill>
                <a:srgbClr val="595959"/>
              </a:solidFill>
              <a:latin typeface="Constantia"/>
              <a:ea typeface="Constantia"/>
              <a:cs typeface="Constantia"/>
              <a:sym typeface="Constantia"/>
            </a:endParaRPr>
          </a:p>
          <a:p>
            <a:pPr indent="-292100" lvl="1" marL="914400" rtl="0" algn="l">
              <a:lnSpc>
                <a:spcPct val="110000"/>
              </a:lnSpc>
              <a:spcBef>
                <a:spcPts val="10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Equations and relationships between material characteristics</a:t>
            </a:r>
            <a:endParaRPr b="1" sz="1000">
              <a:solidFill>
                <a:srgbClr val="595959"/>
              </a:solidFill>
              <a:latin typeface="Constantia"/>
              <a:ea typeface="Constantia"/>
              <a:cs typeface="Constantia"/>
              <a:sym typeface="Constantia"/>
            </a:endParaRPr>
          </a:p>
          <a:p>
            <a:pPr indent="-292100" lvl="1" marL="914400" rtl="0" algn="l">
              <a:lnSpc>
                <a:spcPct val="110000"/>
              </a:lnSpc>
              <a:spcBef>
                <a:spcPts val="10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Python coding</a:t>
            </a:r>
            <a:endParaRPr b="1" sz="1000">
              <a:solidFill>
                <a:srgbClr val="595959"/>
              </a:solidFill>
              <a:latin typeface="Constantia"/>
              <a:ea typeface="Constantia"/>
              <a:cs typeface="Constantia"/>
              <a:sym typeface="Constantia"/>
            </a:endParaRPr>
          </a:p>
          <a:p>
            <a:pPr indent="-292100" lvl="1" marL="914400" rtl="0" algn="l">
              <a:lnSpc>
                <a:spcPct val="110000"/>
              </a:lnSpc>
              <a:spcBef>
                <a:spcPts val="1000"/>
              </a:spcBef>
              <a:spcAft>
                <a:spcPts val="0"/>
              </a:spcAft>
              <a:buClr>
                <a:srgbClr val="595959"/>
              </a:buClr>
              <a:buSzPts val="1000"/>
              <a:buFont typeface="Constantia"/>
              <a:buChar char="-"/>
            </a:pPr>
            <a:r>
              <a:rPr b="1" lang="en" sz="1000">
                <a:solidFill>
                  <a:srgbClr val="595959"/>
                </a:solidFill>
                <a:latin typeface="Constantia"/>
                <a:ea typeface="Constantia"/>
                <a:cs typeface="Constantia"/>
                <a:sym typeface="Constantia"/>
              </a:rPr>
              <a:t>Results analysis</a:t>
            </a:r>
            <a:endParaRPr b="1" sz="1000">
              <a:solidFill>
                <a:srgbClr val="595959"/>
              </a:solidFill>
              <a:latin typeface="Constantia"/>
              <a:ea typeface="Constantia"/>
              <a:cs typeface="Constantia"/>
              <a:sym typeface="Constantia"/>
            </a:endParaRPr>
          </a:p>
          <a:p>
            <a:pPr indent="-292100" lvl="0" marL="457200" rtl="0" algn="l">
              <a:lnSpc>
                <a:spcPct val="110000"/>
              </a:lnSpc>
              <a:spcBef>
                <a:spcPts val="1000"/>
              </a:spcBef>
              <a:spcAft>
                <a:spcPts val="1000"/>
              </a:spcAft>
              <a:buClr>
                <a:srgbClr val="595959"/>
              </a:buClr>
              <a:buSzPts val="1000"/>
              <a:buFont typeface="Constantia"/>
              <a:buChar char="-"/>
            </a:pPr>
            <a:r>
              <a:rPr b="1" lang="en" sz="1000">
                <a:solidFill>
                  <a:srgbClr val="595959"/>
                </a:solidFill>
                <a:latin typeface="Constantia"/>
                <a:ea typeface="Constantia"/>
                <a:cs typeface="Constantia"/>
                <a:sym typeface="Constantia"/>
              </a:rPr>
              <a:t>Sequence of events: Research, theorize, code, repeat</a:t>
            </a:r>
            <a:endParaRPr b="1" sz="1000">
              <a:solidFill>
                <a:srgbClr val="595959"/>
              </a:solidFill>
              <a:latin typeface="Constantia"/>
              <a:ea typeface="Constantia"/>
              <a:cs typeface="Constantia"/>
              <a:sym typeface="Constanti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